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64" r:id="rId4"/>
    <p:sldId id="267" r:id="rId5"/>
    <p:sldId id="265" r:id="rId6"/>
    <p:sldId id="266" r:id="rId7"/>
    <p:sldId id="269" r:id="rId8"/>
    <p:sldId id="270" r:id="rId9"/>
    <p:sldId id="271" r:id="rId10"/>
    <p:sldId id="260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conomica" panose="020B0604020202020204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Pyidaungsu" panose="020B0502040204020203" pitchFamily="3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3737" autoAdjust="0"/>
  </p:normalViewPr>
  <p:slideViewPr>
    <p:cSldViewPr snapToGrid="0">
      <p:cViewPr varScale="1">
        <p:scale>
          <a:sx n="80" d="100"/>
          <a:sy n="80" d="100"/>
        </p:scale>
        <p:origin x="251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954b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954b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8954bc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8954bc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954b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954b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31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just" fontAlgn="base">
              <a:buFont typeface="+mj-lt"/>
              <a:buAutoNum type="arabicPeriod"/>
            </a:pPr>
            <a:r>
              <a:rPr lang="en-US" b="1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Transcription Services:</a:t>
            </a:r>
            <a:r>
              <a:rPr lang="en-US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ASR systems are employed for converting spoken language into written text, facilitating tasks like transcription of meetings, interviews, or dictation.</a:t>
            </a:r>
          </a:p>
          <a:p>
            <a:pPr marL="228600" marR="0" lvl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1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Virtual Assistants:</a:t>
            </a:r>
            <a:r>
              <a:rPr lang="en-US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Virtual assistants like Siri, Google Assistant, and Alexa use speech recognition to understand and respond to user commands and queries.</a:t>
            </a:r>
          </a:p>
          <a:p>
            <a:pPr marL="228600" marR="0" lvl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1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Service:</a:t>
            </a:r>
            <a:r>
              <a:rPr lang="en-US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Speech recognition uses in automated voice systems in call centers to understand and respond to customer inquiries.</a:t>
            </a:r>
          </a:p>
          <a:p>
            <a:pPr marL="228600" marR="0" lvl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1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Smart Homes:</a:t>
            </a:r>
            <a:r>
              <a:rPr lang="en-US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speech recognition utilize in voice-activated devices in smart homes for tasks such as controlling lights, and other connected devices.</a:t>
            </a:r>
          </a:p>
          <a:p>
            <a:pPr marL="228600" indent="-228600" algn="just" fontAlgn="base">
              <a:buFont typeface="+mj-lt"/>
              <a:buAutoNum type="arabicPeriod"/>
            </a:pPr>
            <a:r>
              <a:rPr lang="en-US" b="1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Features:</a:t>
            </a:r>
            <a:r>
              <a:rPr lang="en-US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For individuals with disabilities, ASR enhances accessibility by allowing them to control devices or communicate using their voice.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51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base">
              <a:buFont typeface="+mj-lt"/>
              <a:buAutoNum type="arabicPeriod"/>
            </a:pPr>
            <a:r>
              <a:rPr lang="en-US" sz="1100" b="1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Speech:</a:t>
            </a:r>
            <a:r>
              <a:rPr lang="en-US" sz="11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acoustic signal input for a speech recognition system is the uttered work in analogue waveform. This signal is recorded by a microphone or telephone and subsequently transformed into a digital format.</a:t>
            </a:r>
          </a:p>
          <a:p>
            <a:pPr algn="just" fontAlgn="base">
              <a:buFont typeface="+mj-lt"/>
              <a:buAutoNum type="arabicPeriod"/>
            </a:pPr>
            <a:r>
              <a:rPr lang="en-US" sz="1100" b="1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Extraction:</a:t>
            </a:r>
            <a:r>
              <a:rPr lang="en-US" sz="11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Pitch, intensity, and other pertinent features are extracted by the system from these digital signals. These features are used to represent unique aspects of spoken language.</a:t>
            </a:r>
          </a:p>
          <a:p>
            <a:pPr algn="just" fontAlgn="base">
              <a:buFont typeface="+mj-lt"/>
              <a:buAutoNum type="arabicPeriod"/>
            </a:pPr>
            <a:r>
              <a:rPr lang="en-US" sz="1100" b="1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Acoustic Model:</a:t>
            </a:r>
            <a:r>
              <a:rPr lang="en-US" sz="11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acoustic model serves as a statistical framework designed to identify the acoustic characteristics of speech. 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and deep learning techniques, such as </a:t>
            </a:r>
            <a:r>
              <a:rPr lang="en-US" sz="1100" b="0" i="0" dirty="0">
                <a:solidFill>
                  <a:srgbClr val="37AC8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Markov </a:t>
            </a:r>
            <a:r>
              <a:rPr lang="en-US" sz="1100" b="0" i="0" dirty="0">
                <a:solidFill>
                  <a:srgbClr val="37AC8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(HMMs) or </a:t>
            </a:r>
            <a:r>
              <a:rPr lang="en-US" sz="1100" b="0" i="0" dirty="0">
                <a:solidFill>
                  <a:srgbClr val="37AC8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dirty="0">
                <a:solidFill>
                  <a:srgbClr val="37AC8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dirty="0">
                <a:solidFill>
                  <a:srgbClr val="37AC8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(DNNs), are </a:t>
            </a:r>
            <a:r>
              <a:rPr lang="en-US" sz="1100" b="0" i="0" dirty="0">
                <a:solidFill>
                  <a:srgbClr val="37AC8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often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used to </a:t>
            </a:r>
            <a:r>
              <a:rPr lang="en-US" sz="1100" b="0" i="0" dirty="0">
                <a:solidFill>
                  <a:srgbClr val="37AC8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these models.</a:t>
            </a:r>
            <a:endParaRPr lang="en-US" sz="11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buFont typeface="+mj-lt"/>
              <a:buAutoNum type="arabicPeriod"/>
            </a:pPr>
            <a:r>
              <a:rPr lang="en-US" sz="1100" b="1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 Model:</a:t>
            </a:r>
            <a:r>
              <a:rPr lang="en-US" sz="11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100" b="0" i="0" dirty="0">
                <a:solidFill>
                  <a:srgbClr val="37AC8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dirty="0">
                <a:solidFill>
                  <a:srgbClr val="37AC8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addition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dirty="0">
                <a:solidFill>
                  <a:srgbClr val="37AC8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acoustic </a:t>
            </a:r>
            <a:r>
              <a:rPr lang="en-US" sz="1100" b="0" i="0" dirty="0">
                <a:solidFill>
                  <a:srgbClr val="37AC8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models,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language </a:t>
            </a:r>
            <a:r>
              <a:rPr lang="en-US" sz="1100" b="0" i="0" dirty="0">
                <a:solidFill>
                  <a:srgbClr val="37AC8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dirty="0">
                <a:solidFill>
                  <a:srgbClr val="37AC8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dirty="0">
                <a:solidFill>
                  <a:srgbClr val="37AC8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understand the context and structure of </a:t>
            </a:r>
            <a:r>
              <a:rPr lang="en-US" sz="1100" b="0" i="0" dirty="0">
                <a:solidFill>
                  <a:srgbClr val="37AC8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speech.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 models </a:t>
            </a: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words in the </a:t>
            </a: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linguistic context. In traditional ASR, lexicon of text transcription is needed but there is no need especially in end-to-end ASR.</a:t>
            </a:r>
          </a:p>
          <a:p>
            <a:pPr algn="just" fontAlgn="base">
              <a:buFont typeface="+mj-lt"/>
              <a:buAutoNum type="arabicPeriod"/>
            </a:pPr>
            <a:r>
              <a:rPr lang="en-US" sz="1100" b="1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Decoding:</a:t>
            </a:r>
            <a:r>
              <a:rPr lang="en-US" sz="1100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system uses the acoustic and language models to decode the input signal and generate a sequence of words or phrases that best represent the transcription of the spoken language.</a:t>
            </a:r>
          </a:p>
        </p:txBody>
      </p:sp>
    </p:spTree>
    <p:extLst>
      <p:ext uri="{BB962C8B-B14F-4D97-AF65-F5344CB8AC3E}">
        <p14:creationId xmlns:p14="http://schemas.microsoft.com/office/powerpoint/2010/main" val="317165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92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75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513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8954bc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8954bc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1. Complex Script and Tokenization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yanmar Text" panose="020B0502040204020203" pitchFamily="34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Tx/>
              <a:buNone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Syllabic Script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: Myanmar uses syllable-based writing, making tokenization harder than in languages with clearer word boundaries.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Tx/>
              <a:buNone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Segmentation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: The lack of spaces between words in written Burmese complicates text segmentation.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Tx/>
              <a:buNone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Tokenization Strategies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: Syllable-based tokenization generally performs best but still poses challenges compared to character,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subword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, or word-based methods.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2. Tone and Phoneme Variability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yanmar Text" panose="020B0502040204020203" pitchFamily="34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Tx/>
              <a:buNone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Tonal Language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: Myanmar has three tones (high, low, creaky), which ASR systems must distinguish between.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Tx/>
              <a:buNone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Phoneme Ambiguity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: Some phonemes are difficult to differentiate, causing frequent misrecognition.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3. Language Model Challenges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yanmar Text" panose="020B0502040204020203" pitchFamily="34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Tx/>
              <a:buNone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Word Order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: Myanmar’s subject-object-verb structure differs from many languages, complicating language modeling.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Tx/>
              <a:buNone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Homophones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: Words that sound alike but have different meanings increase the difficulty for ASR systems.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4. Limited Resources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yanmar Text" panose="020B0502040204020203" pitchFamily="34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Tx/>
              <a:buNone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Dataset Shortage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: Few large-scale, high-quality Myanmar speech datasets are available for ASR training.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Tx/>
              <a:buNone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Pretrained Models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: Fewer pretrained models exist for Myanmar, requiring ASR models to be built from scratch.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5. Dialectal Variations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yanmar Text" panose="020B0502040204020203" pitchFamily="34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Tx/>
              <a:buNone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Regional Accents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: Different accents across regions in Myanmar make generalization difficult for ASR systems.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Tx/>
              <a:buNone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Speaking Styles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: Formal and informal speech variations require diverse training data.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6. Cultural and Contextual Understanding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yanmar Text" panose="020B0502040204020203" pitchFamily="34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Tx/>
              <a:buNone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Context-Sensitive Meaning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>: Words in Myanmar can change meaning based on context, making them difficult for ASR systems to interpret accurately.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5489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725604"/>
            <a:ext cx="34821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Automatic Speech Recognition (ASR)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397934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ASR Team, MLLIP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 11, 2024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A8C8C-1602-88FD-E0FE-F22EF35D0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65" y="271131"/>
            <a:ext cx="1546069" cy="15460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245180" y="1018840"/>
            <a:ext cx="4045200" cy="2651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Myanmar Language and Literature Improvement Project (MLLIP)</a:t>
            </a:r>
            <a:endParaRPr sz="3600" dirty="0"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1"/>
          </p:nvPr>
        </p:nvSpPr>
        <p:spPr>
          <a:xfrm>
            <a:off x="245180" y="3931919"/>
            <a:ext cx="4045200" cy="10715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FUTURE IS NOW -</a:t>
            </a:r>
            <a:endParaRPr dirty="0"/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100" b="1" dirty="0"/>
              <a:t>Address:</a:t>
            </a:r>
            <a:endParaRPr sz="2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 dirty="0"/>
              <a:t>MLLIP, Office-13, 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Pyidaungsu" panose="020B0502040204020203" pitchFamily="34" charset="0"/>
              </a:rPr>
              <a:t>Ministry of Education, Naypyitaw, The Republic of the Union of Myanmar.</a:t>
            </a:r>
            <a:endParaRPr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9556DF-7972-78B3-85BB-036368D53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54" y="246180"/>
            <a:ext cx="1643580" cy="16435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4"/>
          <p:cNvCxnSpPr/>
          <p:nvPr/>
        </p:nvCxnSpPr>
        <p:spPr>
          <a:xfrm>
            <a:off x="420075" y="2927037"/>
            <a:ext cx="8336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grpSp>
        <p:nvGrpSpPr>
          <p:cNvPr id="70" name="Google Shape;70;p14"/>
          <p:cNvGrpSpPr/>
          <p:nvPr/>
        </p:nvGrpSpPr>
        <p:grpSpPr>
          <a:xfrm>
            <a:off x="369350" y="2864883"/>
            <a:ext cx="129000" cy="770742"/>
            <a:chOff x="369350" y="2864883"/>
            <a:chExt cx="129000" cy="770742"/>
          </a:xfrm>
        </p:grpSpPr>
        <p:sp>
          <p:nvSpPr>
            <p:cNvPr id="71" name="Google Shape;71;p14"/>
            <p:cNvSpPr/>
            <p:nvPr/>
          </p:nvSpPr>
          <p:spPr>
            <a:xfrm>
              <a:off x="369350" y="2864883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14"/>
            <p:cNvCxnSpPr/>
            <p:nvPr/>
          </p:nvCxnSpPr>
          <p:spPr>
            <a:xfrm>
              <a:off x="433850" y="2991525"/>
              <a:ext cx="0" cy="644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73" name="Google Shape;73;p14"/>
          <p:cNvSpPr txBox="1">
            <a:spLocks noGrp="1"/>
          </p:cNvSpPr>
          <p:nvPr>
            <p:ph type="body" idx="4294967295"/>
          </p:nvPr>
        </p:nvSpPr>
        <p:spPr>
          <a:xfrm>
            <a:off x="464099" y="3238124"/>
            <a:ext cx="2459439" cy="1406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March, 2024</a:t>
            </a:r>
            <a:endParaRPr b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Dataset Creation </a:t>
            </a:r>
          </a:p>
          <a:p>
            <a:pPr marL="0" lvl="0" indent="0">
              <a:buNone/>
            </a:pPr>
            <a:r>
              <a:rPr lang="en-US" sz="1100" dirty="0"/>
              <a:t>    - </a:t>
            </a:r>
            <a:r>
              <a:rPr lang="en" sz="1100" dirty="0"/>
              <a:t>Text Transcription Preparation </a:t>
            </a:r>
          </a:p>
          <a:p>
            <a:pPr marL="0" lvl="0" indent="0" algn="just">
              <a:buNone/>
            </a:pPr>
            <a:r>
              <a:rPr lang="en" sz="1100" dirty="0"/>
              <a:t>    - Speech Recording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100" dirty="0"/>
          </a:p>
        </p:txBody>
      </p:sp>
      <p:grpSp>
        <p:nvGrpSpPr>
          <p:cNvPr id="74" name="Google Shape;74;p14"/>
          <p:cNvGrpSpPr/>
          <p:nvPr/>
        </p:nvGrpSpPr>
        <p:grpSpPr>
          <a:xfrm>
            <a:off x="1553050" y="1736575"/>
            <a:ext cx="129000" cy="1254971"/>
            <a:chOff x="1553050" y="1736575"/>
            <a:chExt cx="129000" cy="1254971"/>
          </a:xfrm>
        </p:grpSpPr>
        <p:sp>
          <p:nvSpPr>
            <p:cNvPr id="75" name="Google Shape;75;p14"/>
            <p:cNvSpPr/>
            <p:nvPr/>
          </p:nvSpPr>
          <p:spPr>
            <a:xfrm>
              <a:off x="1553050" y="2862546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6" name="Google Shape;76;p14"/>
            <p:cNvCxnSpPr/>
            <p:nvPr/>
          </p:nvCxnSpPr>
          <p:spPr>
            <a:xfrm rot="10800000">
              <a:off x="1614125" y="1736575"/>
              <a:ext cx="0" cy="1128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77" name="Google Shape;77;p14"/>
          <p:cNvSpPr txBox="1">
            <a:spLocks noGrp="1"/>
          </p:cNvSpPr>
          <p:nvPr>
            <p:ph type="body" idx="4294967295"/>
          </p:nvPr>
        </p:nvSpPr>
        <p:spPr>
          <a:xfrm>
            <a:off x="1629250" y="1492700"/>
            <a:ext cx="2174400" cy="10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April, 2024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Data Pre-processing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    - Verbalization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    - Spell Checking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    - Tokenization</a:t>
            </a:r>
          </a:p>
        </p:txBody>
      </p:sp>
      <p:grpSp>
        <p:nvGrpSpPr>
          <p:cNvPr id="78" name="Google Shape;78;p14"/>
          <p:cNvGrpSpPr/>
          <p:nvPr/>
        </p:nvGrpSpPr>
        <p:grpSpPr>
          <a:xfrm>
            <a:off x="3484800" y="2862533"/>
            <a:ext cx="129000" cy="773079"/>
            <a:chOff x="3484800" y="2862533"/>
            <a:chExt cx="129000" cy="773079"/>
          </a:xfrm>
        </p:grpSpPr>
        <p:sp>
          <p:nvSpPr>
            <p:cNvPr id="79" name="Google Shape;79;p14"/>
            <p:cNvSpPr/>
            <p:nvPr/>
          </p:nvSpPr>
          <p:spPr>
            <a:xfrm>
              <a:off x="3484800" y="2862533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14"/>
            <p:cNvCxnSpPr/>
            <p:nvPr/>
          </p:nvCxnSpPr>
          <p:spPr>
            <a:xfrm>
              <a:off x="3546200" y="2991513"/>
              <a:ext cx="0" cy="644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81" name="Google Shape;81;p14"/>
          <p:cNvSpPr txBox="1">
            <a:spLocks noGrp="1"/>
          </p:cNvSpPr>
          <p:nvPr>
            <p:ph type="body" idx="4294967295"/>
          </p:nvPr>
        </p:nvSpPr>
        <p:spPr>
          <a:xfrm>
            <a:off x="3561000" y="3238050"/>
            <a:ext cx="21744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June, 2024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Baseline: Gaussian Mixture Model  –  Hidden Markov Model (GMM-HMM)</a:t>
            </a:r>
          </a:p>
        </p:txBody>
      </p:sp>
      <p:grpSp>
        <p:nvGrpSpPr>
          <p:cNvPr id="82" name="Google Shape;82;p14"/>
          <p:cNvGrpSpPr/>
          <p:nvPr/>
        </p:nvGrpSpPr>
        <p:grpSpPr>
          <a:xfrm>
            <a:off x="5144075" y="1736575"/>
            <a:ext cx="129000" cy="1257296"/>
            <a:chOff x="5144075" y="1736575"/>
            <a:chExt cx="129000" cy="1257296"/>
          </a:xfrm>
        </p:grpSpPr>
        <p:sp>
          <p:nvSpPr>
            <p:cNvPr id="83" name="Google Shape;83;p14"/>
            <p:cNvSpPr/>
            <p:nvPr/>
          </p:nvSpPr>
          <p:spPr>
            <a:xfrm>
              <a:off x="5144075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4" name="Google Shape;84;p14"/>
            <p:cNvCxnSpPr/>
            <p:nvPr/>
          </p:nvCxnSpPr>
          <p:spPr>
            <a:xfrm rot="10800000">
              <a:off x="5208575" y="1736575"/>
              <a:ext cx="0" cy="1128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85" name="Google Shape;85;p14"/>
          <p:cNvSpPr txBox="1">
            <a:spLocks noGrp="1"/>
          </p:cNvSpPr>
          <p:nvPr>
            <p:ph type="body" idx="4294967295"/>
          </p:nvPr>
        </p:nvSpPr>
        <p:spPr>
          <a:xfrm>
            <a:off x="5220275" y="1492700"/>
            <a:ext cx="2294473" cy="10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July, 2024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DNN-HMM: Time Delay Neural Network – Hidden Markov Model (TDNN-HMM)</a:t>
            </a:r>
            <a:endParaRPr sz="1100" dirty="0"/>
          </a:p>
        </p:txBody>
      </p:sp>
      <p:grpSp>
        <p:nvGrpSpPr>
          <p:cNvPr id="86" name="Google Shape;86;p14"/>
          <p:cNvGrpSpPr/>
          <p:nvPr/>
        </p:nvGrpSpPr>
        <p:grpSpPr>
          <a:xfrm>
            <a:off x="6657900" y="2864871"/>
            <a:ext cx="129000" cy="770742"/>
            <a:chOff x="6657900" y="2864871"/>
            <a:chExt cx="129000" cy="770742"/>
          </a:xfrm>
        </p:grpSpPr>
        <p:sp>
          <p:nvSpPr>
            <p:cNvPr id="87" name="Google Shape;87;p14"/>
            <p:cNvSpPr/>
            <p:nvPr/>
          </p:nvSpPr>
          <p:spPr>
            <a:xfrm>
              <a:off x="6657900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" name="Google Shape;88;p14"/>
            <p:cNvCxnSpPr/>
            <p:nvPr/>
          </p:nvCxnSpPr>
          <p:spPr>
            <a:xfrm>
              <a:off x="6722400" y="2991513"/>
              <a:ext cx="0" cy="644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89" name="Google Shape;89;p14"/>
          <p:cNvSpPr txBox="1">
            <a:spLocks noGrp="1"/>
          </p:cNvSpPr>
          <p:nvPr>
            <p:ph type="body" idx="4294967295"/>
          </p:nvPr>
        </p:nvSpPr>
        <p:spPr>
          <a:xfrm>
            <a:off x="6734100" y="3238050"/>
            <a:ext cx="21744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December, 2024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End-to-End DNN: Joint CTC-Attention and RNN Language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18C711-4967-779B-8BBF-70CFE0B8F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451" y="99877"/>
            <a:ext cx="631698" cy="631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uild="p"/>
      <p:bldP spid="81" grpId="0" build="p"/>
      <p:bldP spid="85" grpId="0" build="p"/>
      <p:bldP spid="8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DDD89-74F7-5D83-9272-2EAC0EDA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Automatic Speech Recognition?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E1859-9C2D-C181-C2F7-6DA1B0D38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ASR, often known as voice recognition, is a technique that transcribes spoken words into written text.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The main objective of speech recognition systems is to transcribe spoken words with high accuracy and efficiency into a format suitable for processing, storage, or diverse applications.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This technology leverages complex algorithms, machine learning and deep learning techniques to interpret and understand human speech patterns.</a:t>
            </a:r>
          </a:p>
          <a:p>
            <a:pPr algn="just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71C2C-4916-CC3C-5CCB-034498773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451" y="99877"/>
            <a:ext cx="631698" cy="6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82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DDD89-74F7-5D83-9272-2EAC0EDA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Areas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4CFFD1-9282-0A67-9E69-8F999B9003FB}"/>
              </a:ext>
            </a:extLst>
          </p:cNvPr>
          <p:cNvGrpSpPr/>
          <p:nvPr/>
        </p:nvGrpSpPr>
        <p:grpSpPr>
          <a:xfrm>
            <a:off x="490295" y="1474124"/>
            <a:ext cx="1451038" cy="2181369"/>
            <a:chOff x="999893" y="3261017"/>
            <a:chExt cx="1451038" cy="21813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B1B85C-9162-055D-EB81-4EA238339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098"/>
            <a:stretch/>
          </p:blipFill>
          <p:spPr>
            <a:xfrm>
              <a:off x="999893" y="3261017"/>
              <a:ext cx="1451038" cy="14273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1CCE67-2822-D876-67C6-F5C6443806D8}"/>
                </a:ext>
              </a:extLst>
            </p:cNvPr>
            <p:cNvSpPr txBox="1"/>
            <p:nvPr/>
          </p:nvSpPr>
          <p:spPr>
            <a:xfrm>
              <a:off x="999893" y="4857611"/>
              <a:ext cx="14510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Transcription</a:t>
              </a:r>
            </a:p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Services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52DEB62-1544-00D6-72DC-3872D2F5D704}"/>
              </a:ext>
            </a:extLst>
          </p:cNvPr>
          <p:cNvGrpSpPr/>
          <p:nvPr/>
        </p:nvGrpSpPr>
        <p:grpSpPr>
          <a:xfrm>
            <a:off x="2176465" y="2564809"/>
            <a:ext cx="1377318" cy="2149981"/>
            <a:chOff x="3086567" y="3311095"/>
            <a:chExt cx="1377318" cy="21499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7424DB-C1F7-2ED8-C521-0E4768A28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567" y="3311095"/>
              <a:ext cx="1377318" cy="137731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448AD5-24E7-71C7-6724-C9D5A93742EC}"/>
                </a:ext>
              </a:extLst>
            </p:cNvPr>
            <p:cNvSpPr txBox="1"/>
            <p:nvPr/>
          </p:nvSpPr>
          <p:spPr>
            <a:xfrm>
              <a:off x="3257009" y="4876301"/>
              <a:ext cx="10438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Virtual</a:t>
              </a:r>
            </a:p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Assistant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8785E7-CAFA-5C06-81A2-5EF26A5338C8}"/>
              </a:ext>
            </a:extLst>
          </p:cNvPr>
          <p:cNvGrpSpPr/>
          <p:nvPr/>
        </p:nvGrpSpPr>
        <p:grpSpPr>
          <a:xfrm>
            <a:off x="3788915" y="1496156"/>
            <a:ext cx="1377318" cy="2159337"/>
            <a:chOff x="5155820" y="3440007"/>
            <a:chExt cx="1377318" cy="21593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13594F3-FA56-CBDE-288A-A12C699AB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820" y="3440007"/>
              <a:ext cx="1377318" cy="137731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A7572F-4A3F-9853-844D-AE0B4C909514}"/>
                </a:ext>
              </a:extLst>
            </p:cNvPr>
            <p:cNvSpPr txBox="1"/>
            <p:nvPr/>
          </p:nvSpPr>
          <p:spPr>
            <a:xfrm>
              <a:off x="5269363" y="5014569"/>
              <a:ext cx="11240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Customer</a:t>
              </a:r>
            </a:p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Services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6C0B55-7B2A-A020-6CAE-3B5316636803}"/>
              </a:ext>
            </a:extLst>
          </p:cNvPr>
          <p:cNvGrpSpPr/>
          <p:nvPr/>
        </p:nvGrpSpPr>
        <p:grpSpPr>
          <a:xfrm>
            <a:off x="5194596" y="2666341"/>
            <a:ext cx="1853671" cy="2048449"/>
            <a:chOff x="7368542" y="3492392"/>
            <a:chExt cx="1853671" cy="2048449"/>
          </a:xfrm>
        </p:grpSpPr>
        <p:pic>
          <p:nvPicPr>
            <p:cNvPr id="14" name="Picture 2" descr="Free Vector | Smart home technology set icon">
              <a:extLst>
                <a:ext uri="{FF2B5EF4-FFF2-40B4-BE49-F238E27FC236}">
                  <a16:creationId xmlns:a16="http://schemas.microsoft.com/office/drawing/2014/main" id="{6A87E7CA-88C9-9FDE-71CD-46D72D69B0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42" b="26650"/>
            <a:stretch/>
          </p:blipFill>
          <p:spPr bwMode="auto">
            <a:xfrm>
              <a:off x="7368542" y="3492392"/>
              <a:ext cx="1853671" cy="1190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79F4D9-05F4-0614-F1D5-84250E54C766}"/>
                </a:ext>
              </a:extLst>
            </p:cNvPr>
            <p:cNvSpPr txBox="1"/>
            <p:nvPr/>
          </p:nvSpPr>
          <p:spPr>
            <a:xfrm>
              <a:off x="7883052" y="4956066"/>
              <a:ext cx="8627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Smart</a:t>
              </a:r>
            </a:p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Homes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5D75F9-A300-BE7E-EF5B-7BA0F08DB7EB}"/>
              </a:ext>
            </a:extLst>
          </p:cNvPr>
          <p:cNvGrpSpPr/>
          <p:nvPr/>
        </p:nvGrpSpPr>
        <p:grpSpPr>
          <a:xfrm>
            <a:off x="7313323" y="1715875"/>
            <a:ext cx="1327607" cy="1939618"/>
            <a:chOff x="9951561" y="3601222"/>
            <a:chExt cx="1327607" cy="19396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2E10AF-19E3-1C75-C955-6B12A6132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2674" y="3601222"/>
              <a:ext cx="1245977" cy="124597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F2DC41-994B-D5AE-D89D-A85064D826C3}"/>
                </a:ext>
              </a:extLst>
            </p:cNvPr>
            <p:cNvSpPr txBox="1"/>
            <p:nvPr/>
          </p:nvSpPr>
          <p:spPr>
            <a:xfrm>
              <a:off x="9951561" y="4956065"/>
              <a:ext cx="13276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Accessibility</a:t>
              </a:r>
            </a:p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8675B43-BD40-6A08-258B-58339197A3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6451" y="99877"/>
            <a:ext cx="631698" cy="6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4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DDD89-74F7-5D83-9272-2EAC0EDA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of ASR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7058C8-3DF6-B882-0EDB-AFC3D607DEFD}"/>
              </a:ext>
            </a:extLst>
          </p:cNvPr>
          <p:cNvGrpSpPr/>
          <p:nvPr/>
        </p:nvGrpSpPr>
        <p:grpSpPr>
          <a:xfrm>
            <a:off x="1960393" y="1991743"/>
            <a:ext cx="1146468" cy="1778166"/>
            <a:chOff x="2733532" y="2637744"/>
            <a:chExt cx="1146468" cy="1778166"/>
          </a:xfrm>
        </p:grpSpPr>
        <p:pic>
          <p:nvPicPr>
            <p:cNvPr id="5" name="Picture 6" descr="audio wave icon">
              <a:extLst>
                <a:ext uri="{FF2B5EF4-FFF2-40B4-BE49-F238E27FC236}">
                  <a16:creationId xmlns:a16="http://schemas.microsoft.com/office/drawing/2014/main" id="{419C0B39-109B-6623-0954-EC6C6F76A9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0828" y="2637744"/>
              <a:ext cx="812390" cy="81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B17B2F-3A89-3C61-F594-F2C9CA1D02B1}"/>
                </a:ext>
              </a:extLst>
            </p:cNvPr>
            <p:cNvSpPr txBox="1"/>
            <p:nvPr/>
          </p:nvSpPr>
          <p:spPr>
            <a:xfrm>
              <a:off x="2733532" y="3831135"/>
              <a:ext cx="11464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</a:t>
              </a:r>
            </a:p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Extraction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50F25C-3D9C-C43D-8874-CD79E3512560}"/>
              </a:ext>
            </a:extLst>
          </p:cNvPr>
          <p:cNvGrpSpPr/>
          <p:nvPr/>
        </p:nvGrpSpPr>
        <p:grpSpPr>
          <a:xfrm>
            <a:off x="3721291" y="2331554"/>
            <a:ext cx="1170155" cy="1757005"/>
            <a:chOff x="4734363" y="3567366"/>
            <a:chExt cx="1170155" cy="175700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DB2AB86-E13B-F2F0-67AF-C6A7380AD554}"/>
                </a:ext>
              </a:extLst>
            </p:cNvPr>
            <p:cNvGrpSpPr/>
            <p:nvPr/>
          </p:nvGrpSpPr>
          <p:grpSpPr>
            <a:xfrm>
              <a:off x="4734363" y="3567366"/>
              <a:ext cx="1170155" cy="931742"/>
              <a:chOff x="4610100" y="3169918"/>
              <a:chExt cx="1521201" cy="1211264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229C9E4-C8D2-E241-B5F9-4C5625D315A5}"/>
                  </a:ext>
                </a:extLst>
              </p:cNvPr>
              <p:cNvSpPr/>
              <p:nvPr/>
            </p:nvSpPr>
            <p:spPr>
              <a:xfrm>
                <a:off x="4610100" y="3208020"/>
                <a:ext cx="1521201" cy="1161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E7AD67E-0A9F-E936-79A4-6313DB2F5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4259" y="3208019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BADD7DE-EDD3-6F07-86AE-3C230E8AB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6659" y="3360419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B14F014-E40E-E883-B1E8-755F3C03D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9059" y="3512819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756B6D0-11F0-161F-55FF-3301E9D3AB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1459" y="3665219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D7D1CB0-1AF7-7491-0697-21E3F41DB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3859" y="3817619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CA37DDE-B08C-4E10-CF34-DCE56DBE4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259" y="3970019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43322F7-234E-E32A-13D4-03B43F89C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8659" y="4122419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87C6F24-8D9E-007F-7578-B233260C71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100" y="3322319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A43F071-14C2-B7D0-6029-0688A557A7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500" y="3474719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F800202-F601-7C2F-F08D-AC0218056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4900" y="3627119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378F475-79F9-1A06-9FE7-221A1B12C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7300" y="3779519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8E63804-5591-0CE9-43B7-2C1E14469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9700" y="3931919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D80612C-F62F-2906-A28D-29742EC28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2100" y="4084319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3DFFA37-A2BB-30E2-5471-0F8B436FE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4946" y="3695381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9121B7D-7B80-2CB2-9BA6-59F215B60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7346" y="3847781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424362C-BE06-718B-65A2-4BA3FB27B0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9746" y="4000181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B6F8E52-3959-16D5-EA77-A4330CF09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2146" y="4152581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EAB9588-FB0B-0C32-EFE7-E6C648527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4946" y="4000181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D164631B-7111-1428-F1C3-2AAA03809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7346" y="4152581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7A451F57-C797-91CC-4B0C-D63912705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3741" y="3169918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42818524-3BF8-8755-C139-BCED16726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9345" y="3211578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9769EFC4-EAB7-DC45-5076-5D977826A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1745" y="3363978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31FA7626-39CF-B4D8-0339-364616545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4145" y="3516378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EC32B59-565E-25A3-D225-A21C8C30B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6918" y="3173478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913FC564-78F8-2285-4F39-4B5C4030C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9318" y="3325878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FBF6FBA-3C74-26FB-7771-B77F6E256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1718" y="3478278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4C42369-46E0-6ABF-444E-19CDA851F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4118" y="3630678"/>
                <a:ext cx="228601" cy="228601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A32C02F3-C374-8A46-00A1-94341DEFD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6518" y="3783078"/>
                <a:ext cx="228601" cy="228601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5D4489-69AF-3616-6A30-F29BB6E1EA8A}"/>
                </a:ext>
              </a:extLst>
            </p:cNvPr>
            <p:cNvSpPr txBox="1"/>
            <p:nvPr/>
          </p:nvSpPr>
          <p:spPr>
            <a:xfrm>
              <a:off x="4773634" y="4739596"/>
              <a:ext cx="9813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Acoustic</a:t>
              </a:r>
            </a:p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Model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AEE4EAE-03C7-1D28-0C8E-7EBBEAC204FF}"/>
              </a:ext>
            </a:extLst>
          </p:cNvPr>
          <p:cNvGrpSpPr/>
          <p:nvPr/>
        </p:nvGrpSpPr>
        <p:grpSpPr>
          <a:xfrm>
            <a:off x="5456851" y="2420753"/>
            <a:ext cx="1287780" cy="2104505"/>
            <a:chOff x="6927687" y="3654430"/>
            <a:chExt cx="1287780" cy="2104505"/>
          </a:xfrm>
        </p:grpSpPr>
        <p:pic>
          <p:nvPicPr>
            <p:cNvPr id="44" name="Picture 10" descr="Premium Vector | Artificial Intelligence AI icon flat vector illustration">
              <a:extLst>
                <a:ext uri="{FF2B5EF4-FFF2-40B4-BE49-F238E27FC236}">
                  <a16:creationId xmlns:a16="http://schemas.microsoft.com/office/drawing/2014/main" id="{FD881665-EDF0-985A-D454-162EA28A0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687" y="3654430"/>
              <a:ext cx="1287780" cy="1287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9981EFB-A9A9-9D34-0EDB-EE9C7E0BB8E8}"/>
                </a:ext>
              </a:extLst>
            </p:cNvPr>
            <p:cNvSpPr txBox="1"/>
            <p:nvPr/>
          </p:nvSpPr>
          <p:spPr>
            <a:xfrm>
              <a:off x="7015976" y="5174160"/>
              <a:ext cx="11112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Language</a:t>
              </a:r>
            </a:p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Model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478CC6-C107-CDF4-F430-90971D79479C}"/>
              </a:ext>
            </a:extLst>
          </p:cNvPr>
          <p:cNvGrpSpPr/>
          <p:nvPr/>
        </p:nvGrpSpPr>
        <p:grpSpPr>
          <a:xfrm>
            <a:off x="341504" y="1340295"/>
            <a:ext cx="1176184" cy="1687816"/>
            <a:chOff x="1178397" y="1401421"/>
            <a:chExt cx="1176184" cy="1687816"/>
          </a:xfrm>
        </p:grpSpPr>
        <p:pic>
          <p:nvPicPr>
            <p:cNvPr id="47" name="Picture 8" descr="Premium Vector | Woman voice command with sound waves icon vector">
              <a:extLst>
                <a:ext uri="{FF2B5EF4-FFF2-40B4-BE49-F238E27FC236}">
                  <a16:creationId xmlns:a16="http://schemas.microsoft.com/office/drawing/2014/main" id="{0BE98481-8BCB-A507-FEBF-8F7D8000D1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77" t="24482" r="25152" b="24070"/>
            <a:stretch/>
          </p:blipFill>
          <p:spPr bwMode="auto">
            <a:xfrm>
              <a:off x="1178397" y="1401421"/>
              <a:ext cx="1176184" cy="1196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EEFCDC-24D3-7CE4-FB30-1A0E71E5F5CF}"/>
                </a:ext>
              </a:extLst>
            </p:cNvPr>
            <p:cNvSpPr txBox="1"/>
            <p:nvPr/>
          </p:nvSpPr>
          <p:spPr>
            <a:xfrm>
              <a:off x="1303862" y="2750683"/>
              <a:ext cx="8771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Speech</a:t>
              </a:r>
            </a:p>
          </p:txBody>
        </p:sp>
      </p:grpSp>
      <p:sp>
        <p:nvSpPr>
          <p:cNvPr id="49" name="Arrow: Curved Right 48">
            <a:extLst>
              <a:ext uri="{FF2B5EF4-FFF2-40B4-BE49-F238E27FC236}">
                <a16:creationId xmlns:a16="http://schemas.microsoft.com/office/drawing/2014/main" id="{A28B709D-C1D8-AC39-2984-4D7B6638CF7E}"/>
              </a:ext>
            </a:extLst>
          </p:cNvPr>
          <p:cNvSpPr/>
          <p:nvPr/>
        </p:nvSpPr>
        <p:spPr>
          <a:xfrm rot="18831941">
            <a:off x="1277883" y="3052630"/>
            <a:ext cx="381446" cy="997606"/>
          </a:xfrm>
          <a:prstGeom prst="curvedRightArrow">
            <a:avLst>
              <a:gd name="adj1" fmla="val 17084"/>
              <a:gd name="adj2" fmla="val 50000"/>
              <a:gd name="adj3" fmla="val 25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06B97CA-A16C-CB62-DD6B-87B5D659375E}"/>
              </a:ext>
            </a:extLst>
          </p:cNvPr>
          <p:cNvGrpSpPr/>
          <p:nvPr/>
        </p:nvGrpSpPr>
        <p:grpSpPr>
          <a:xfrm>
            <a:off x="7313296" y="3087449"/>
            <a:ext cx="1287780" cy="1613171"/>
            <a:chOff x="9382859" y="4291656"/>
            <a:chExt cx="1287780" cy="161317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0600A0C-8B2D-7943-0B12-DA85602112FC}"/>
                </a:ext>
              </a:extLst>
            </p:cNvPr>
            <p:cNvSpPr txBox="1"/>
            <p:nvPr/>
          </p:nvSpPr>
          <p:spPr>
            <a:xfrm>
              <a:off x="9415391" y="5566273"/>
              <a:ext cx="10855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Decoding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A121A9B-C767-D862-8534-B987CF164BC9}"/>
                </a:ext>
              </a:extLst>
            </p:cNvPr>
            <p:cNvGrpSpPr/>
            <p:nvPr/>
          </p:nvGrpSpPr>
          <p:grpSpPr>
            <a:xfrm>
              <a:off x="9382859" y="4291656"/>
              <a:ext cx="1287780" cy="1196583"/>
              <a:chOff x="7590875" y="836701"/>
              <a:chExt cx="1287780" cy="1196583"/>
            </a:xfrm>
          </p:grpSpPr>
          <p:pic>
            <p:nvPicPr>
              <p:cNvPr id="55" name="Picture 18" descr="Navy blue document icon - Free navy blue file icons">
                <a:extLst>
                  <a:ext uri="{FF2B5EF4-FFF2-40B4-BE49-F238E27FC236}">
                    <a16:creationId xmlns:a16="http://schemas.microsoft.com/office/drawing/2014/main" id="{39D28E2A-9A8F-70EE-FC89-FD36BA133E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0875" y="836701"/>
                <a:ext cx="1287780" cy="1196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9551B8-FAED-CB8E-943B-7A87EDD4928C}"/>
                  </a:ext>
                </a:extLst>
              </p:cNvPr>
              <p:cNvSpPr txBox="1"/>
              <p:nvPr/>
            </p:nvSpPr>
            <p:spPr>
              <a:xfrm>
                <a:off x="7890888" y="1227197"/>
                <a:ext cx="687754" cy="6347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6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မြန်မာ</a:t>
                </a:r>
                <a:r>
                  <a:rPr lang="en-US" sz="600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en-US" sz="6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စာ</a:t>
                </a:r>
                <a:r>
                  <a:rPr lang="en-US" sz="600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en-US" sz="6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ဖွံ့ဖြိုး</a:t>
                </a:r>
                <a:r>
                  <a:rPr lang="en-US" sz="600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en-US" sz="6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တိုးတက</a:t>
                </a:r>
                <a:r>
                  <a:rPr lang="en-US" sz="600" b="1" dirty="0">
                    <a:solidFill>
                      <a:schemeClr val="accent1">
                        <a:lumMod val="50000"/>
                      </a:schemeClr>
                    </a:solidFill>
                  </a:rPr>
                  <a:t>် </a:t>
                </a:r>
                <a:r>
                  <a:rPr lang="en-US" sz="6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ရေး</a:t>
                </a:r>
                <a:r>
                  <a:rPr lang="en-US" sz="600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en-US" sz="6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စီမံကိန်း</a:t>
                </a:r>
                <a:r>
                  <a:rPr lang="en-US" sz="600" b="1" dirty="0">
                    <a:solidFill>
                      <a:schemeClr val="accent1">
                        <a:lumMod val="50000"/>
                      </a:schemeClr>
                    </a:solidFill>
                  </a:rPr>
                  <a:t> မှ </a:t>
                </a:r>
                <a:r>
                  <a:rPr lang="en-US" sz="6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ကြိုဆို</a:t>
                </a:r>
                <a:r>
                  <a:rPr lang="en-US" sz="600" b="1" dirty="0">
                    <a:solidFill>
                      <a:schemeClr val="accent1">
                        <a:lumMod val="50000"/>
                      </a:schemeClr>
                    </a:solidFill>
                  </a:rPr>
                  <a:t> ပါ </a:t>
                </a:r>
                <a:r>
                  <a:rPr lang="en-US" sz="6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တယ</a:t>
                </a:r>
                <a:r>
                  <a:rPr lang="en-US" sz="600" b="1" dirty="0">
                    <a:solidFill>
                      <a:schemeClr val="accent1">
                        <a:lumMod val="50000"/>
                      </a:schemeClr>
                    </a:solidFill>
                  </a:rPr>
                  <a:t>်</a:t>
                </a:r>
                <a:endParaRPr lang="en-US" sz="600" b="1" dirty="0"/>
              </a:p>
            </p:txBody>
          </p:sp>
        </p:grpSp>
      </p:grpSp>
      <p:sp>
        <p:nvSpPr>
          <p:cNvPr id="57" name="Arrow: Curved Right 56">
            <a:extLst>
              <a:ext uri="{FF2B5EF4-FFF2-40B4-BE49-F238E27FC236}">
                <a16:creationId xmlns:a16="http://schemas.microsoft.com/office/drawing/2014/main" id="{C094A86A-2825-A2E3-9873-44E325C66294}"/>
              </a:ext>
            </a:extLst>
          </p:cNvPr>
          <p:cNvSpPr/>
          <p:nvPr/>
        </p:nvSpPr>
        <p:spPr>
          <a:xfrm rot="17680235">
            <a:off x="3169553" y="3713663"/>
            <a:ext cx="381446" cy="997606"/>
          </a:xfrm>
          <a:prstGeom prst="curvedRightArrow">
            <a:avLst>
              <a:gd name="adj1" fmla="val 17084"/>
              <a:gd name="adj2" fmla="val 50000"/>
              <a:gd name="adj3" fmla="val 25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Curved Right 57">
            <a:extLst>
              <a:ext uri="{FF2B5EF4-FFF2-40B4-BE49-F238E27FC236}">
                <a16:creationId xmlns:a16="http://schemas.microsoft.com/office/drawing/2014/main" id="{B4284572-7F6C-83FE-AF39-F2670D812B92}"/>
              </a:ext>
            </a:extLst>
          </p:cNvPr>
          <p:cNvSpPr/>
          <p:nvPr/>
        </p:nvSpPr>
        <p:spPr>
          <a:xfrm rot="17299595">
            <a:off x="4899551" y="3951821"/>
            <a:ext cx="381446" cy="997606"/>
          </a:xfrm>
          <a:prstGeom prst="curvedRightArrow">
            <a:avLst>
              <a:gd name="adj1" fmla="val 17084"/>
              <a:gd name="adj2" fmla="val 50000"/>
              <a:gd name="adj3" fmla="val 25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Arrow: Curved Right 58">
            <a:extLst>
              <a:ext uri="{FF2B5EF4-FFF2-40B4-BE49-F238E27FC236}">
                <a16:creationId xmlns:a16="http://schemas.microsoft.com/office/drawing/2014/main" id="{88F8FF76-3769-E5EE-0AE0-BF7BB7868A95}"/>
              </a:ext>
            </a:extLst>
          </p:cNvPr>
          <p:cNvSpPr/>
          <p:nvPr/>
        </p:nvSpPr>
        <p:spPr>
          <a:xfrm rot="16817781">
            <a:off x="6731387" y="4242547"/>
            <a:ext cx="360701" cy="997606"/>
          </a:xfrm>
          <a:prstGeom prst="curvedRightArrow">
            <a:avLst>
              <a:gd name="adj1" fmla="val 17084"/>
              <a:gd name="adj2" fmla="val 50000"/>
              <a:gd name="adj3" fmla="val 25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E38F43A-C8E2-FAC9-947F-96D4D24A0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6451" y="99877"/>
            <a:ext cx="631698" cy="6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4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7" grpId="0" animBg="1"/>
      <p:bldP spid="58" grpId="0" animBg="1"/>
      <p:bldP spid="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DDD89-74F7-5D83-9272-2EAC0EDA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ASR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F176AF-1551-F0BC-0C22-B121F56ADABC}"/>
              </a:ext>
            </a:extLst>
          </p:cNvPr>
          <p:cNvGrpSpPr/>
          <p:nvPr/>
        </p:nvGrpSpPr>
        <p:grpSpPr>
          <a:xfrm>
            <a:off x="2054614" y="1287575"/>
            <a:ext cx="5672066" cy="3472792"/>
            <a:chOff x="0" y="0"/>
            <a:chExt cx="5566598" cy="340821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3AEDB1D-52F1-88D1-8F2F-64CFEFC03F33}"/>
                </a:ext>
              </a:extLst>
            </p:cNvPr>
            <p:cNvCxnSpPr/>
            <p:nvPr/>
          </p:nvCxnSpPr>
          <p:spPr>
            <a:xfrm>
              <a:off x="2711450" y="1600200"/>
              <a:ext cx="1784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392C86A3-50BC-7934-4DDB-ED5AD1F15315}"/>
                </a:ext>
              </a:extLst>
            </p:cNvPr>
            <p:cNvSpPr/>
            <p:nvPr/>
          </p:nvSpPr>
          <p:spPr>
            <a:xfrm>
              <a:off x="317500" y="190500"/>
              <a:ext cx="583256" cy="656931"/>
            </a:xfrm>
            <a:prstGeom prst="ca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Myanmar Text" panose="020B0502040204020203" pitchFamily="34" charset="0"/>
                </a:rPr>
                <a:t>Speech Dataset</a:t>
              </a:r>
              <a:endParaRPr lang="en-US" sz="1100">
                <a:effectLst/>
                <a:ea typeface="Calibri" panose="020F0502020204030204" pitchFamily="34" charset="0"/>
                <a:cs typeface="Myanmar Text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7E840F-49C0-B561-DEDB-6B3BF90CD6DB}"/>
                </a:ext>
              </a:extLst>
            </p:cNvPr>
            <p:cNvSpPr/>
            <p:nvPr/>
          </p:nvSpPr>
          <p:spPr>
            <a:xfrm>
              <a:off x="76200" y="1409700"/>
              <a:ext cx="1076851" cy="431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Myanmar Text" panose="020B0502040204020203" pitchFamily="34" charset="0"/>
                </a:rPr>
                <a:t>Feature Extraction</a:t>
              </a:r>
              <a:endParaRPr lang="en-US" sz="1100">
                <a:effectLst/>
                <a:ea typeface="Calibri" panose="020F0502020204030204" pitchFamily="34" charset="0"/>
                <a:cs typeface="Myanmar Text" panose="020B0502040204020203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ADFAD96-7C53-EED4-9B03-76B962C3CAF9}"/>
                </a:ext>
              </a:extLst>
            </p:cNvPr>
            <p:cNvCxnSpPr/>
            <p:nvPr/>
          </p:nvCxnSpPr>
          <p:spPr>
            <a:xfrm>
              <a:off x="1092200" y="2324100"/>
              <a:ext cx="542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lowchart: Multidocument 8">
              <a:extLst>
                <a:ext uri="{FF2B5EF4-FFF2-40B4-BE49-F238E27FC236}">
                  <a16:creationId xmlns:a16="http://schemas.microsoft.com/office/drawing/2014/main" id="{F248E25A-7833-2807-755B-7ADF9C0A96B7}"/>
                </a:ext>
              </a:extLst>
            </p:cNvPr>
            <p:cNvSpPr/>
            <p:nvPr/>
          </p:nvSpPr>
          <p:spPr>
            <a:xfrm>
              <a:off x="114300" y="2178050"/>
              <a:ext cx="967405" cy="520013"/>
            </a:xfrm>
            <a:prstGeom prst="flowChartMultidocumen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Myanmar Text" panose="020B0502040204020203" pitchFamily="34" charset="0"/>
                </a:rPr>
                <a:t>Text Corpus</a:t>
              </a:r>
              <a:endParaRPr lang="en-US" sz="1100">
                <a:effectLst/>
                <a:ea typeface="Calibri" panose="020F0502020204030204" pitchFamily="34" charset="0"/>
                <a:cs typeface="Myanmar Text" panose="020B050204020402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669DE5-F4A1-EE79-C9AD-6ECACDE8399A}"/>
                </a:ext>
              </a:extLst>
            </p:cNvPr>
            <p:cNvSpPr/>
            <p:nvPr/>
          </p:nvSpPr>
          <p:spPr>
            <a:xfrm>
              <a:off x="1638300" y="2127250"/>
              <a:ext cx="1076851" cy="37636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Myanmar Text" panose="020B0502040204020203" pitchFamily="34" charset="0"/>
                </a:rPr>
                <a:t>Language Model</a:t>
              </a:r>
              <a:endParaRPr lang="en-US" sz="1100">
                <a:effectLst/>
                <a:ea typeface="Calibri" panose="020F0502020204030204" pitchFamily="34" charset="0"/>
                <a:cs typeface="Myanmar Text" panose="020B0502040204020203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BF39D2-5B28-367E-4CFA-523037671896}"/>
                </a:ext>
              </a:extLst>
            </p:cNvPr>
            <p:cNvSpPr/>
            <p:nvPr/>
          </p:nvSpPr>
          <p:spPr>
            <a:xfrm>
              <a:off x="1631950" y="2813050"/>
              <a:ext cx="1076851" cy="42545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Myanmar Text" panose="020B0502040204020203" pitchFamily="34" charset="0"/>
                </a:rPr>
                <a:t>Pronunciation Lexicon</a:t>
              </a:r>
              <a:endParaRPr lang="en-US" sz="1100">
                <a:effectLst/>
                <a:ea typeface="Calibri" panose="020F0502020204030204" pitchFamily="34" charset="0"/>
                <a:cs typeface="Myanmar Text" panose="020B0502040204020203" pitchFamily="34" charset="0"/>
              </a:endParaRP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4B4F2C4C-5E0A-49C4-2A7B-E0F1BC4218E8}"/>
                </a:ext>
              </a:extLst>
            </p:cNvPr>
            <p:cNvCxnSpPr/>
            <p:nvPr/>
          </p:nvCxnSpPr>
          <p:spPr>
            <a:xfrm>
              <a:off x="495300" y="2679700"/>
              <a:ext cx="1140381" cy="328066"/>
            </a:xfrm>
            <a:prstGeom prst="bentConnector3">
              <a:avLst>
                <a:gd name="adj1" fmla="val -62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45C4C7-62AF-20DC-AD00-DB21D897AA27}"/>
                </a:ext>
              </a:extLst>
            </p:cNvPr>
            <p:cNvSpPr/>
            <p:nvPr/>
          </p:nvSpPr>
          <p:spPr>
            <a:xfrm>
              <a:off x="1631950" y="1409700"/>
              <a:ext cx="1076325" cy="431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Myanmar Text" panose="020B0502040204020203" pitchFamily="34" charset="0"/>
                </a:rPr>
                <a:t>Acoustic Model</a:t>
              </a:r>
              <a:endParaRPr lang="en-US" sz="1100">
                <a:effectLst/>
                <a:ea typeface="Calibri" panose="020F0502020204030204" pitchFamily="34" charset="0"/>
                <a:cs typeface="Myanmar Text" panose="020B0502040204020203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F434E79-8D29-1100-FF36-F7B5A40C8373}"/>
                </a:ext>
              </a:extLst>
            </p:cNvPr>
            <p:cNvCxnSpPr/>
            <p:nvPr/>
          </p:nvCxnSpPr>
          <p:spPr>
            <a:xfrm>
              <a:off x="1149350" y="1638300"/>
              <a:ext cx="48038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6C3CAF-6F94-9C43-119A-26531E37C1DD}"/>
                </a:ext>
              </a:extLst>
            </p:cNvPr>
            <p:cNvSpPr/>
            <p:nvPr/>
          </p:nvSpPr>
          <p:spPr>
            <a:xfrm>
              <a:off x="3263900" y="2095500"/>
              <a:ext cx="1076851" cy="47480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Myanmar Text" panose="020B0502040204020203" pitchFamily="34" charset="0"/>
                </a:rPr>
                <a:t>Decoding Engine</a:t>
              </a:r>
              <a:endParaRPr lang="en-US" sz="1100">
                <a:effectLst/>
                <a:ea typeface="Calibri" panose="020F0502020204030204" pitchFamily="34" charset="0"/>
                <a:cs typeface="Myanmar Text" panose="020B0502040204020203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D72E55-6284-E5BD-AC7D-1D97E6BA1D72}"/>
                </a:ext>
              </a:extLst>
            </p:cNvPr>
            <p:cNvSpPr/>
            <p:nvPr/>
          </p:nvSpPr>
          <p:spPr>
            <a:xfrm>
              <a:off x="3270250" y="958850"/>
              <a:ext cx="1076851" cy="45128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Myanmar Text" panose="020B0502040204020203" pitchFamily="34" charset="0"/>
                </a:rPr>
                <a:t>Feature Extraction</a:t>
              </a:r>
              <a:endParaRPr lang="en-US" sz="1100">
                <a:effectLst/>
                <a:ea typeface="Calibri" panose="020F0502020204030204" pitchFamily="34" charset="0"/>
                <a:cs typeface="Myanmar Text" panose="020B0502040204020203" pitchFamily="34" charset="0"/>
              </a:endParaRPr>
            </a:p>
          </p:txBody>
        </p:sp>
        <p:sp>
          <p:nvSpPr>
            <p:cNvPr id="17" name="Text Box 12">
              <a:extLst>
                <a:ext uri="{FF2B5EF4-FFF2-40B4-BE49-F238E27FC236}">
                  <a16:creationId xmlns:a16="http://schemas.microsoft.com/office/drawing/2014/main" id="{7DAE6560-47DF-3C30-6D8A-2FC989790910}"/>
                </a:ext>
              </a:extLst>
            </p:cNvPr>
            <p:cNvSpPr txBox="1"/>
            <p:nvPr/>
          </p:nvSpPr>
          <p:spPr>
            <a:xfrm>
              <a:off x="4722048" y="2232297"/>
              <a:ext cx="844550" cy="39687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Myanmar Text" panose="020B0502040204020203" pitchFamily="34" charset="0"/>
                </a:rPr>
                <a:t>Recognized Text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997E822-696D-C7F6-F99A-FC57D84F7F7C}"/>
                </a:ext>
              </a:extLst>
            </p:cNvPr>
            <p:cNvGrpSpPr/>
            <p:nvPr/>
          </p:nvGrpSpPr>
          <p:grpSpPr>
            <a:xfrm>
              <a:off x="3492500" y="38100"/>
              <a:ext cx="630889" cy="656361"/>
              <a:chOff x="0" y="0"/>
              <a:chExt cx="636905" cy="66444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6E21B3C-F3A8-9E14-FD40-DFEEAC4FA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77090"/>
                <a:ext cx="602615" cy="387350"/>
              </a:xfrm>
              <a:prstGeom prst="rect">
                <a:avLst/>
              </a:prstGeom>
            </p:spPr>
          </p:pic>
          <p:sp>
            <p:nvSpPr>
              <p:cNvPr id="35" name="Text Box 12">
                <a:extLst>
                  <a:ext uri="{FF2B5EF4-FFF2-40B4-BE49-F238E27FC236}">
                    <a16:creationId xmlns:a16="http://schemas.microsoft.com/office/drawing/2014/main" id="{66E8E6A8-470B-005C-47AF-770F611C784F}"/>
                  </a:ext>
                </a:extLst>
              </p:cNvPr>
              <p:cNvSpPr txBox="1"/>
              <p:nvPr/>
            </p:nvSpPr>
            <p:spPr>
              <a:xfrm>
                <a:off x="0" y="0"/>
                <a:ext cx="636905" cy="40132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0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yanmar Text" panose="020B0502040204020203" pitchFamily="34" charset="0"/>
                  </a:rPr>
                  <a:t>Input Speech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yanmar Text" panose="020B0502040204020203" pitchFamily="34" charset="0"/>
                </a:endParaRP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83600B2-ED63-24C6-A5CB-D68F85AA585A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2324100"/>
              <a:ext cx="4442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8BD6A72D-6D20-7FCF-12BA-9130602F149B}"/>
                </a:ext>
              </a:extLst>
            </p:cNvPr>
            <p:cNvCxnSpPr/>
            <p:nvPr/>
          </p:nvCxnSpPr>
          <p:spPr>
            <a:xfrm flipV="1">
              <a:off x="2717800" y="1600200"/>
              <a:ext cx="171260" cy="1401737"/>
            </a:xfrm>
            <a:prstGeom prst="bentConnector3">
              <a:avLst>
                <a:gd name="adj1" fmla="val 10230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64E44F2-B7C5-1887-516A-669613B5F45F}"/>
                </a:ext>
              </a:extLst>
            </p:cNvPr>
            <p:cNvCxnSpPr/>
            <p:nvPr/>
          </p:nvCxnSpPr>
          <p:spPr>
            <a:xfrm>
              <a:off x="2711450" y="2324100"/>
              <a:ext cx="55626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ED199A2-2090-04F0-2BFD-187F1CE13437}"/>
                </a:ext>
              </a:extLst>
            </p:cNvPr>
            <p:cNvCxnSpPr/>
            <p:nvPr/>
          </p:nvCxnSpPr>
          <p:spPr>
            <a:xfrm>
              <a:off x="609600" y="850900"/>
              <a:ext cx="0" cy="5612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BAC02D-23EF-8EBF-46E0-BC784353903C}"/>
                </a:ext>
              </a:extLst>
            </p:cNvPr>
            <p:cNvGrpSpPr/>
            <p:nvPr/>
          </p:nvGrpSpPr>
          <p:grpSpPr>
            <a:xfrm>
              <a:off x="0" y="0"/>
              <a:ext cx="4556262" cy="3408218"/>
              <a:chOff x="0" y="0"/>
              <a:chExt cx="4599709" cy="3408218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040A9F0-082C-E0FD-906B-A5C985B88D63}"/>
                  </a:ext>
                </a:extLst>
              </p:cNvPr>
              <p:cNvCxnSpPr/>
              <p:nvPr/>
            </p:nvCxnSpPr>
            <p:spPr>
              <a:xfrm>
                <a:off x="6928" y="6927"/>
                <a:ext cx="3061335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B6741D1-7B83-4192-D9DF-0DE7DFE308AA}"/>
                  </a:ext>
                </a:extLst>
              </p:cNvPr>
              <p:cNvCxnSpPr/>
              <p:nvPr/>
            </p:nvCxnSpPr>
            <p:spPr>
              <a:xfrm>
                <a:off x="6928" y="0"/>
                <a:ext cx="0" cy="3408218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19F01D6-66C6-3EA6-E8E9-46A1F59A5210}"/>
                  </a:ext>
                </a:extLst>
              </p:cNvPr>
              <p:cNvCxnSpPr/>
              <p:nvPr/>
            </p:nvCxnSpPr>
            <p:spPr>
              <a:xfrm>
                <a:off x="0" y="3401291"/>
                <a:ext cx="4599709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033FAE4-0899-29BE-F57D-3911C72298E8}"/>
                  </a:ext>
                </a:extLst>
              </p:cNvPr>
              <p:cNvCxnSpPr/>
              <p:nvPr/>
            </p:nvCxnSpPr>
            <p:spPr>
              <a:xfrm>
                <a:off x="3061855" y="0"/>
                <a:ext cx="0" cy="16140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DBD89F5B-8369-23D4-F969-28965017DE12}"/>
                  </a:ext>
                </a:extLst>
              </p:cNvPr>
              <p:cNvCxnSpPr/>
              <p:nvPr/>
            </p:nvCxnSpPr>
            <p:spPr>
              <a:xfrm>
                <a:off x="3054928" y="1614054"/>
                <a:ext cx="1537450" cy="1787756"/>
              </a:xfrm>
              <a:prstGeom prst="bentConnector3">
                <a:avLst>
                  <a:gd name="adj1" fmla="val 100002"/>
                </a:avLst>
              </a:prstGeom>
              <a:ln w="127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19D9BE4-4CA3-B415-775F-F57A2F72D228}"/>
                </a:ext>
              </a:extLst>
            </p:cNvPr>
            <p:cNvCxnSpPr/>
            <p:nvPr/>
          </p:nvCxnSpPr>
          <p:spPr>
            <a:xfrm flipH="1">
              <a:off x="3803650" y="1409700"/>
              <a:ext cx="5806" cy="6839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5D28632-C18C-2E8D-6B5D-F380FE6C6CE9}"/>
                </a:ext>
              </a:extLst>
            </p:cNvPr>
            <p:cNvSpPr/>
            <p:nvPr/>
          </p:nvSpPr>
          <p:spPr>
            <a:xfrm>
              <a:off x="3124200" y="0"/>
              <a:ext cx="2408163" cy="2812485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Text Box 12">
              <a:extLst>
                <a:ext uri="{FF2B5EF4-FFF2-40B4-BE49-F238E27FC236}">
                  <a16:creationId xmlns:a16="http://schemas.microsoft.com/office/drawing/2014/main" id="{849F9D74-7341-D0D4-0F9E-DAFB7CF58B19}"/>
                </a:ext>
              </a:extLst>
            </p:cNvPr>
            <p:cNvSpPr txBox="1"/>
            <p:nvPr/>
          </p:nvSpPr>
          <p:spPr>
            <a:xfrm>
              <a:off x="4761466" y="95250"/>
              <a:ext cx="630889" cy="39643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Myanmar Text" panose="020B0502040204020203" pitchFamily="34" charset="0"/>
                </a:rPr>
                <a:t>Testing Phase</a:t>
              </a:r>
              <a:endPara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endParaRPr>
            </a:p>
          </p:txBody>
        </p:sp>
        <p:sp>
          <p:nvSpPr>
            <p:cNvPr id="27" name="Text Box 12">
              <a:extLst>
                <a:ext uri="{FF2B5EF4-FFF2-40B4-BE49-F238E27FC236}">
                  <a16:creationId xmlns:a16="http://schemas.microsoft.com/office/drawing/2014/main" id="{B0CB0D5D-8BA0-1F52-BF5A-602B6C84048D}"/>
                </a:ext>
              </a:extLst>
            </p:cNvPr>
            <p:cNvSpPr txBox="1"/>
            <p:nvPr/>
          </p:nvSpPr>
          <p:spPr>
            <a:xfrm>
              <a:off x="2230276" y="95250"/>
              <a:ext cx="658784" cy="39643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Myanmar Text" panose="020B0502040204020203" pitchFamily="34" charset="0"/>
                </a:rPr>
                <a:t>Training Phase</a:t>
              </a:r>
              <a:endPara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3DBADB0-4DB9-BE83-7223-2BB1CD9E019E}"/>
                </a:ext>
              </a:extLst>
            </p:cNvPr>
            <p:cNvCxnSpPr/>
            <p:nvPr/>
          </p:nvCxnSpPr>
          <p:spPr>
            <a:xfrm>
              <a:off x="3784600" y="546100"/>
              <a:ext cx="0" cy="4168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67382F38-10D7-2EFF-74C9-0A3C82D9B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451" y="99877"/>
            <a:ext cx="631698" cy="6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60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DDD89-74F7-5D83-9272-2EAC0EDA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End-to-End RNN Speech Recognition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E1859-9C2D-C181-C2F7-6DA1B0D38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Architectures</a:t>
            </a:r>
            <a:endParaRPr lang="en-US" sz="2000" b="1" dirty="0"/>
          </a:p>
          <a:p>
            <a:pPr lvl="1"/>
            <a:r>
              <a:rPr lang="en-US" sz="2000" dirty="0"/>
              <a:t>GMM-HMM: 30 years of feature engineering</a:t>
            </a:r>
          </a:p>
          <a:p>
            <a:pPr lvl="1"/>
            <a:r>
              <a:rPr lang="en-US" sz="2000" dirty="0"/>
              <a:t>DNN-GMM-HMM: Trained features</a:t>
            </a:r>
          </a:p>
          <a:p>
            <a:pPr lvl="1"/>
            <a:r>
              <a:rPr lang="en-US" sz="2000" dirty="0"/>
              <a:t>DNN-HMM: TDNN, LSTM, RNN</a:t>
            </a:r>
          </a:p>
          <a:p>
            <a:pPr lvl="1"/>
            <a:r>
              <a:rPr lang="en-US" sz="2000" dirty="0"/>
              <a:t>DNN for language modeling (RNN)</a:t>
            </a:r>
          </a:p>
          <a:p>
            <a:pPr lvl="1"/>
            <a:r>
              <a:rPr lang="en-US" sz="2000" dirty="0"/>
              <a:t>End-to-End DNN</a:t>
            </a:r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3D8B7-C425-A3D7-486D-5F70D5DC8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451" y="99877"/>
            <a:ext cx="631698" cy="6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4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SR_Demo">
            <a:hlinkClick r:id="" action="ppaction://media"/>
            <a:extLst>
              <a:ext uri="{FF2B5EF4-FFF2-40B4-BE49-F238E27FC236}">
                <a16:creationId xmlns:a16="http://schemas.microsoft.com/office/drawing/2014/main" id="{3998C1AD-4366-7ACF-FBFD-5F7400489C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0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5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 of Myanmar Language in ASR System</a:t>
            </a:r>
            <a:endParaRPr dirty="0"/>
          </a:p>
        </p:txBody>
      </p:sp>
      <p:grpSp>
        <p:nvGrpSpPr>
          <p:cNvPr id="96" name="Google Shape;96;p15"/>
          <p:cNvGrpSpPr/>
          <p:nvPr/>
        </p:nvGrpSpPr>
        <p:grpSpPr>
          <a:xfrm>
            <a:off x="437825" y="1340285"/>
            <a:ext cx="2418109" cy="1712155"/>
            <a:chOff x="437825" y="1568589"/>
            <a:chExt cx="2685450" cy="1594239"/>
          </a:xfrm>
        </p:grpSpPr>
        <p:sp>
          <p:nvSpPr>
            <p:cNvPr id="97" name="Google Shape;97;p15"/>
            <p:cNvSpPr/>
            <p:nvPr/>
          </p:nvSpPr>
          <p:spPr>
            <a:xfrm>
              <a:off x="440075" y="1568589"/>
              <a:ext cx="2683200" cy="1594239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 txBox="1"/>
            <p:nvPr/>
          </p:nvSpPr>
          <p:spPr>
            <a:xfrm>
              <a:off x="437825" y="1568589"/>
              <a:ext cx="2683201" cy="69907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15"/>
          <p:cNvSpPr txBox="1">
            <a:spLocks noGrp="1"/>
          </p:cNvSpPr>
          <p:nvPr>
            <p:ph type="body" idx="4294967295"/>
          </p:nvPr>
        </p:nvSpPr>
        <p:spPr>
          <a:xfrm>
            <a:off x="516625" y="1382647"/>
            <a:ext cx="1926314" cy="516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</a:rPr>
              <a:t>Complex Script &amp; Tokenization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4294967295"/>
          </p:nvPr>
        </p:nvSpPr>
        <p:spPr>
          <a:xfrm>
            <a:off x="518000" y="2091275"/>
            <a:ext cx="2335909" cy="750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b="1" dirty="0"/>
              <a:t>Syllabic Script</a:t>
            </a:r>
          </a:p>
          <a:p>
            <a:pPr marL="0" indent="0">
              <a:buNone/>
            </a:pPr>
            <a:r>
              <a:rPr lang="en-US" sz="1400" b="1" dirty="0"/>
              <a:t>Segmentation</a:t>
            </a:r>
          </a:p>
          <a:p>
            <a:pPr marL="0" indent="0">
              <a:buNone/>
            </a:pPr>
            <a:r>
              <a:rPr lang="en-US" sz="1400" b="1" dirty="0"/>
              <a:t>Tokenization Strategies</a:t>
            </a:r>
            <a:endParaRPr sz="1400" b="1" dirty="0"/>
          </a:p>
        </p:txBody>
      </p:sp>
      <p:grpSp>
        <p:nvGrpSpPr>
          <p:cNvPr id="26" name="Google Shape;96;p15">
            <a:extLst>
              <a:ext uri="{FF2B5EF4-FFF2-40B4-BE49-F238E27FC236}">
                <a16:creationId xmlns:a16="http://schemas.microsoft.com/office/drawing/2014/main" id="{EDC174B2-B890-A18E-24A0-19D21B238BE2}"/>
              </a:ext>
            </a:extLst>
          </p:cNvPr>
          <p:cNvGrpSpPr/>
          <p:nvPr/>
        </p:nvGrpSpPr>
        <p:grpSpPr>
          <a:xfrm>
            <a:off x="3312841" y="1357595"/>
            <a:ext cx="2418109" cy="1712155"/>
            <a:chOff x="437825" y="1568589"/>
            <a:chExt cx="2685450" cy="1594239"/>
          </a:xfrm>
        </p:grpSpPr>
        <p:sp>
          <p:nvSpPr>
            <p:cNvPr id="27" name="Google Shape;97;p15">
              <a:extLst>
                <a:ext uri="{FF2B5EF4-FFF2-40B4-BE49-F238E27FC236}">
                  <a16:creationId xmlns:a16="http://schemas.microsoft.com/office/drawing/2014/main" id="{74B14E16-81F4-1B65-847E-FE678EC69687}"/>
                </a:ext>
              </a:extLst>
            </p:cNvPr>
            <p:cNvSpPr/>
            <p:nvPr/>
          </p:nvSpPr>
          <p:spPr>
            <a:xfrm>
              <a:off x="440075" y="1568589"/>
              <a:ext cx="2683200" cy="1594239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8;p15">
              <a:extLst>
                <a:ext uri="{FF2B5EF4-FFF2-40B4-BE49-F238E27FC236}">
                  <a16:creationId xmlns:a16="http://schemas.microsoft.com/office/drawing/2014/main" id="{45FC9EBF-C2EC-544C-3EBE-E9E35CE009F0}"/>
                </a:ext>
              </a:extLst>
            </p:cNvPr>
            <p:cNvSpPr txBox="1"/>
            <p:nvPr/>
          </p:nvSpPr>
          <p:spPr>
            <a:xfrm>
              <a:off x="437825" y="1568589"/>
              <a:ext cx="2683201" cy="69907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99;p15">
            <a:extLst>
              <a:ext uri="{FF2B5EF4-FFF2-40B4-BE49-F238E27FC236}">
                <a16:creationId xmlns:a16="http://schemas.microsoft.com/office/drawing/2014/main" id="{F40D1D9B-FB09-44F8-9B11-BEAB3955525C}"/>
              </a:ext>
            </a:extLst>
          </p:cNvPr>
          <p:cNvSpPr txBox="1">
            <a:spLocks/>
          </p:cNvSpPr>
          <p:nvPr/>
        </p:nvSpPr>
        <p:spPr>
          <a:xfrm>
            <a:off x="3391640" y="1399957"/>
            <a:ext cx="2232545" cy="51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en-US" sz="1600" b="1" dirty="0">
                <a:solidFill>
                  <a:schemeClr val="lt1"/>
                </a:solidFill>
              </a:rPr>
              <a:t>Tone and Phoneme Variability</a:t>
            </a:r>
          </a:p>
        </p:txBody>
      </p:sp>
      <p:sp>
        <p:nvSpPr>
          <p:cNvPr id="30" name="Google Shape;100;p15">
            <a:extLst>
              <a:ext uri="{FF2B5EF4-FFF2-40B4-BE49-F238E27FC236}">
                <a16:creationId xmlns:a16="http://schemas.microsoft.com/office/drawing/2014/main" id="{5C9121D5-1610-37B0-4D24-B36E520FE2F5}"/>
              </a:ext>
            </a:extLst>
          </p:cNvPr>
          <p:cNvSpPr txBox="1">
            <a:spLocks/>
          </p:cNvSpPr>
          <p:nvPr/>
        </p:nvSpPr>
        <p:spPr>
          <a:xfrm>
            <a:off x="3393016" y="2108585"/>
            <a:ext cx="2335909" cy="750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en-US" sz="1400" b="1" dirty="0"/>
              <a:t>Tonal Language</a:t>
            </a:r>
          </a:p>
          <a:p>
            <a:pPr marL="0" indent="0">
              <a:buFont typeface="Open Sans"/>
              <a:buNone/>
            </a:pPr>
            <a:r>
              <a:rPr lang="en-US" sz="1400" b="1" dirty="0"/>
              <a:t>Phoneme Ambiguity</a:t>
            </a:r>
          </a:p>
        </p:txBody>
      </p:sp>
      <p:grpSp>
        <p:nvGrpSpPr>
          <p:cNvPr id="46" name="Google Shape;96;p15">
            <a:extLst>
              <a:ext uri="{FF2B5EF4-FFF2-40B4-BE49-F238E27FC236}">
                <a16:creationId xmlns:a16="http://schemas.microsoft.com/office/drawing/2014/main" id="{AEED7B49-1975-9AA6-FA69-8F499A092D90}"/>
              </a:ext>
            </a:extLst>
          </p:cNvPr>
          <p:cNvGrpSpPr/>
          <p:nvPr/>
        </p:nvGrpSpPr>
        <p:grpSpPr>
          <a:xfrm>
            <a:off x="6205866" y="3256408"/>
            <a:ext cx="2418109" cy="1712155"/>
            <a:chOff x="437825" y="1568589"/>
            <a:chExt cx="2685450" cy="1594239"/>
          </a:xfrm>
        </p:grpSpPr>
        <p:sp>
          <p:nvSpPr>
            <p:cNvPr id="47" name="Google Shape;97;p15">
              <a:extLst>
                <a:ext uri="{FF2B5EF4-FFF2-40B4-BE49-F238E27FC236}">
                  <a16:creationId xmlns:a16="http://schemas.microsoft.com/office/drawing/2014/main" id="{B332CB55-8945-FFBD-DE78-CE63FC1CDBFC}"/>
                </a:ext>
              </a:extLst>
            </p:cNvPr>
            <p:cNvSpPr/>
            <p:nvPr/>
          </p:nvSpPr>
          <p:spPr>
            <a:xfrm>
              <a:off x="440075" y="1568589"/>
              <a:ext cx="2683200" cy="1594239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8;p15">
              <a:extLst>
                <a:ext uri="{FF2B5EF4-FFF2-40B4-BE49-F238E27FC236}">
                  <a16:creationId xmlns:a16="http://schemas.microsoft.com/office/drawing/2014/main" id="{4759925C-0CB8-456D-145F-DA126C80A3C8}"/>
                </a:ext>
              </a:extLst>
            </p:cNvPr>
            <p:cNvSpPr txBox="1"/>
            <p:nvPr/>
          </p:nvSpPr>
          <p:spPr>
            <a:xfrm>
              <a:off x="437825" y="1568589"/>
              <a:ext cx="2683201" cy="69907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99;p15">
            <a:extLst>
              <a:ext uri="{FF2B5EF4-FFF2-40B4-BE49-F238E27FC236}">
                <a16:creationId xmlns:a16="http://schemas.microsoft.com/office/drawing/2014/main" id="{29D5821C-081F-E13E-F5FC-08795180674E}"/>
              </a:ext>
            </a:extLst>
          </p:cNvPr>
          <p:cNvSpPr txBox="1">
            <a:spLocks/>
          </p:cNvSpPr>
          <p:nvPr/>
        </p:nvSpPr>
        <p:spPr>
          <a:xfrm>
            <a:off x="6284664" y="3298770"/>
            <a:ext cx="2423535" cy="51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en-US" sz="1600" b="1" dirty="0">
                <a:solidFill>
                  <a:schemeClr val="lt1"/>
                </a:solidFill>
              </a:rPr>
              <a:t>Cultural &amp; Contextual Understanding</a:t>
            </a:r>
          </a:p>
        </p:txBody>
      </p:sp>
      <p:sp>
        <p:nvSpPr>
          <p:cNvPr id="50" name="Google Shape;100;p15">
            <a:extLst>
              <a:ext uri="{FF2B5EF4-FFF2-40B4-BE49-F238E27FC236}">
                <a16:creationId xmlns:a16="http://schemas.microsoft.com/office/drawing/2014/main" id="{9A244A24-D904-946E-2749-60AD35B47779}"/>
              </a:ext>
            </a:extLst>
          </p:cNvPr>
          <p:cNvSpPr txBox="1">
            <a:spLocks/>
          </p:cNvSpPr>
          <p:nvPr/>
        </p:nvSpPr>
        <p:spPr>
          <a:xfrm>
            <a:off x="6286041" y="4007398"/>
            <a:ext cx="2335909" cy="750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en-US" sz="1400" b="1" dirty="0"/>
              <a:t>Context-Sensitive Meaning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83E2089-2F7A-8193-EEC2-A5F43E610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451" y="99877"/>
            <a:ext cx="631698" cy="631698"/>
          </a:xfrm>
          <a:prstGeom prst="rect">
            <a:avLst/>
          </a:prstGeom>
        </p:spPr>
      </p:pic>
      <p:grpSp>
        <p:nvGrpSpPr>
          <p:cNvPr id="2" name="Google Shape;96;p15">
            <a:extLst>
              <a:ext uri="{FF2B5EF4-FFF2-40B4-BE49-F238E27FC236}">
                <a16:creationId xmlns:a16="http://schemas.microsoft.com/office/drawing/2014/main" id="{1527BBBB-BD6B-6D0A-B94D-2C4513F23B2B}"/>
              </a:ext>
            </a:extLst>
          </p:cNvPr>
          <p:cNvGrpSpPr/>
          <p:nvPr/>
        </p:nvGrpSpPr>
        <p:grpSpPr>
          <a:xfrm>
            <a:off x="435801" y="3243882"/>
            <a:ext cx="2418109" cy="1712155"/>
            <a:chOff x="437825" y="1568589"/>
            <a:chExt cx="2685450" cy="1594239"/>
          </a:xfrm>
        </p:grpSpPr>
        <p:sp>
          <p:nvSpPr>
            <p:cNvPr id="3" name="Google Shape;97;p15">
              <a:extLst>
                <a:ext uri="{FF2B5EF4-FFF2-40B4-BE49-F238E27FC236}">
                  <a16:creationId xmlns:a16="http://schemas.microsoft.com/office/drawing/2014/main" id="{212469D8-8149-78F8-3059-263633299187}"/>
                </a:ext>
              </a:extLst>
            </p:cNvPr>
            <p:cNvSpPr/>
            <p:nvPr/>
          </p:nvSpPr>
          <p:spPr>
            <a:xfrm>
              <a:off x="440075" y="1568589"/>
              <a:ext cx="2683200" cy="1594239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8;p15">
              <a:extLst>
                <a:ext uri="{FF2B5EF4-FFF2-40B4-BE49-F238E27FC236}">
                  <a16:creationId xmlns:a16="http://schemas.microsoft.com/office/drawing/2014/main" id="{16D1AFAC-E240-21B8-9A40-D08EA1CC176A}"/>
                </a:ext>
              </a:extLst>
            </p:cNvPr>
            <p:cNvSpPr txBox="1"/>
            <p:nvPr/>
          </p:nvSpPr>
          <p:spPr>
            <a:xfrm>
              <a:off x="437825" y="1568589"/>
              <a:ext cx="2683201" cy="69907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490C6959-C15F-707C-0976-DF1C10D5D86B}"/>
              </a:ext>
            </a:extLst>
          </p:cNvPr>
          <p:cNvSpPr txBox="1">
            <a:spLocks/>
          </p:cNvSpPr>
          <p:nvPr/>
        </p:nvSpPr>
        <p:spPr>
          <a:xfrm>
            <a:off x="514600" y="3286244"/>
            <a:ext cx="2130799" cy="51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en-US" sz="1600" b="1" dirty="0">
                <a:solidFill>
                  <a:schemeClr val="lt1"/>
                </a:solidFill>
              </a:rPr>
              <a:t>Limited Resources</a:t>
            </a:r>
          </a:p>
        </p:txBody>
      </p:sp>
      <p:sp>
        <p:nvSpPr>
          <p:cNvPr id="6" name="Google Shape;100;p15">
            <a:extLst>
              <a:ext uri="{FF2B5EF4-FFF2-40B4-BE49-F238E27FC236}">
                <a16:creationId xmlns:a16="http://schemas.microsoft.com/office/drawing/2014/main" id="{FE5B5AD1-BF5C-AD87-CA50-2F4AB96152D5}"/>
              </a:ext>
            </a:extLst>
          </p:cNvPr>
          <p:cNvSpPr txBox="1">
            <a:spLocks/>
          </p:cNvSpPr>
          <p:nvPr/>
        </p:nvSpPr>
        <p:spPr>
          <a:xfrm>
            <a:off x="515976" y="3994872"/>
            <a:ext cx="2335909" cy="750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en-US" sz="1400" b="1" dirty="0"/>
              <a:t>Dataset Shortage</a:t>
            </a:r>
          </a:p>
          <a:p>
            <a:pPr marL="0" indent="0">
              <a:buFont typeface="Open Sans"/>
              <a:buNone/>
            </a:pPr>
            <a:r>
              <a:rPr lang="en-US" sz="1400" b="1" dirty="0"/>
              <a:t>Pretrained Models</a:t>
            </a:r>
          </a:p>
        </p:txBody>
      </p:sp>
      <p:grpSp>
        <p:nvGrpSpPr>
          <p:cNvPr id="7" name="Google Shape;96;p15">
            <a:extLst>
              <a:ext uri="{FF2B5EF4-FFF2-40B4-BE49-F238E27FC236}">
                <a16:creationId xmlns:a16="http://schemas.microsoft.com/office/drawing/2014/main" id="{87976FAB-49C4-E8BE-5A5D-A38BCED29AE2}"/>
              </a:ext>
            </a:extLst>
          </p:cNvPr>
          <p:cNvGrpSpPr/>
          <p:nvPr/>
        </p:nvGrpSpPr>
        <p:grpSpPr>
          <a:xfrm>
            <a:off x="6185832" y="1357595"/>
            <a:ext cx="2418109" cy="1712155"/>
            <a:chOff x="437825" y="1568589"/>
            <a:chExt cx="2685450" cy="1594239"/>
          </a:xfrm>
        </p:grpSpPr>
        <p:sp>
          <p:nvSpPr>
            <p:cNvPr id="8" name="Google Shape;97;p15">
              <a:extLst>
                <a:ext uri="{FF2B5EF4-FFF2-40B4-BE49-F238E27FC236}">
                  <a16:creationId xmlns:a16="http://schemas.microsoft.com/office/drawing/2014/main" id="{E4E96CB4-A546-AD94-C9D9-C3B6D8226AB9}"/>
                </a:ext>
              </a:extLst>
            </p:cNvPr>
            <p:cNvSpPr/>
            <p:nvPr/>
          </p:nvSpPr>
          <p:spPr>
            <a:xfrm>
              <a:off x="440075" y="1568589"/>
              <a:ext cx="2683200" cy="1594239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8;p15">
              <a:extLst>
                <a:ext uri="{FF2B5EF4-FFF2-40B4-BE49-F238E27FC236}">
                  <a16:creationId xmlns:a16="http://schemas.microsoft.com/office/drawing/2014/main" id="{5531861A-A8B8-E61B-1EC5-77CBEF9580EF}"/>
                </a:ext>
              </a:extLst>
            </p:cNvPr>
            <p:cNvSpPr txBox="1"/>
            <p:nvPr/>
          </p:nvSpPr>
          <p:spPr>
            <a:xfrm>
              <a:off x="437825" y="1568589"/>
              <a:ext cx="2683201" cy="69907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99;p15">
            <a:extLst>
              <a:ext uri="{FF2B5EF4-FFF2-40B4-BE49-F238E27FC236}">
                <a16:creationId xmlns:a16="http://schemas.microsoft.com/office/drawing/2014/main" id="{1374B837-97FB-9FF2-F91D-70E41E1BE0EA}"/>
              </a:ext>
            </a:extLst>
          </p:cNvPr>
          <p:cNvSpPr txBox="1">
            <a:spLocks/>
          </p:cNvSpPr>
          <p:nvPr/>
        </p:nvSpPr>
        <p:spPr>
          <a:xfrm>
            <a:off x="6264631" y="1399957"/>
            <a:ext cx="2232545" cy="51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en-US" sz="1600" b="1" dirty="0">
                <a:solidFill>
                  <a:schemeClr val="lt1"/>
                </a:solidFill>
              </a:rPr>
              <a:t>Language Model Challenges</a:t>
            </a:r>
          </a:p>
        </p:txBody>
      </p:sp>
      <p:sp>
        <p:nvSpPr>
          <p:cNvPr id="11" name="Google Shape;100;p15">
            <a:extLst>
              <a:ext uri="{FF2B5EF4-FFF2-40B4-BE49-F238E27FC236}">
                <a16:creationId xmlns:a16="http://schemas.microsoft.com/office/drawing/2014/main" id="{C24113FE-8509-6C40-FDC3-E06057EF6211}"/>
              </a:ext>
            </a:extLst>
          </p:cNvPr>
          <p:cNvSpPr txBox="1">
            <a:spLocks/>
          </p:cNvSpPr>
          <p:nvPr/>
        </p:nvSpPr>
        <p:spPr>
          <a:xfrm>
            <a:off x="6266007" y="2108585"/>
            <a:ext cx="2335909" cy="750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en-US" sz="1400" b="1" dirty="0"/>
              <a:t>Word Order</a:t>
            </a:r>
          </a:p>
          <a:p>
            <a:pPr marL="0" indent="0">
              <a:buFont typeface="Open Sans"/>
              <a:buNone/>
            </a:pPr>
            <a:r>
              <a:rPr lang="en-US" sz="1400" b="1" dirty="0"/>
              <a:t>Homophones</a:t>
            </a:r>
          </a:p>
        </p:txBody>
      </p:sp>
      <p:grpSp>
        <p:nvGrpSpPr>
          <p:cNvPr id="12" name="Google Shape;96;p15">
            <a:extLst>
              <a:ext uri="{FF2B5EF4-FFF2-40B4-BE49-F238E27FC236}">
                <a16:creationId xmlns:a16="http://schemas.microsoft.com/office/drawing/2014/main" id="{FC9826DE-9C58-D66B-3C01-57696F2F4020}"/>
              </a:ext>
            </a:extLst>
          </p:cNvPr>
          <p:cNvGrpSpPr/>
          <p:nvPr/>
        </p:nvGrpSpPr>
        <p:grpSpPr>
          <a:xfrm>
            <a:off x="3310816" y="3243882"/>
            <a:ext cx="2418109" cy="1712155"/>
            <a:chOff x="437825" y="1568589"/>
            <a:chExt cx="2685450" cy="1594239"/>
          </a:xfrm>
        </p:grpSpPr>
        <p:sp>
          <p:nvSpPr>
            <p:cNvPr id="13" name="Google Shape;97;p15">
              <a:extLst>
                <a:ext uri="{FF2B5EF4-FFF2-40B4-BE49-F238E27FC236}">
                  <a16:creationId xmlns:a16="http://schemas.microsoft.com/office/drawing/2014/main" id="{9B9DF576-4BFE-ED90-1588-1D2438501C40}"/>
                </a:ext>
              </a:extLst>
            </p:cNvPr>
            <p:cNvSpPr/>
            <p:nvPr/>
          </p:nvSpPr>
          <p:spPr>
            <a:xfrm>
              <a:off x="440075" y="1568589"/>
              <a:ext cx="2683200" cy="1594239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8;p15">
              <a:extLst>
                <a:ext uri="{FF2B5EF4-FFF2-40B4-BE49-F238E27FC236}">
                  <a16:creationId xmlns:a16="http://schemas.microsoft.com/office/drawing/2014/main" id="{90602E3D-2FFB-0BB9-EC19-A5343246F207}"/>
                </a:ext>
              </a:extLst>
            </p:cNvPr>
            <p:cNvSpPr txBox="1"/>
            <p:nvPr/>
          </p:nvSpPr>
          <p:spPr>
            <a:xfrm>
              <a:off x="437825" y="1568589"/>
              <a:ext cx="2683201" cy="69907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99;p15">
            <a:extLst>
              <a:ext uri="{FF2B5EF4-FFF2-40B4-BE49-F238E27FC236}">
                <a16:creationId xmlns:a16="http://schemas.microsoft.com/office/drawing/2014/main" id="{B84034C6-BA3E-B511-3204-003E72B84FB8}"/>
              </a:ext>
            </a:extLst>
          </p:cNvPr>
          <p:cNvSpPr txBox="1">
            <a:spLocks/>
          </p:cNvSpPr>
          <p:nvPr/>
        </p:nvSpPr>
        <p:spPr>
          <a:xfrm>
            <a:off x="3389615" y="3286244"/>
            <a:ext cx="2199571" cy="51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en-US" sz="1600" b="1" dirty="0">
                <a:solidFill>
                  <a:schemeClr val="lt1"/>
                </a:solidFill>
              </a:rPr>
              <a:t>Dialectal Variations</a:t>
            </a:r>
          </a:p>
        </p:txBody>
      </p:sp>
      <p:sp>
        <p:nvSpPr>
          <p:cNvPr id="16" name="Google Shape;100;p15">
            <a:extLst>
              <a:ext uri="{FF2B5EF4-FFF2-40B4-BE49-F238E27FC236}">
                <a16:creationId xmlns:a16="http://schemas.microsoft.com/office/drawing/2014/main" id="{26704422-9AE5-AA30-1B45-7415DB338C0C}"/>
              </a:ext>
            </a:extLst>
          </p:cNvPr>
          <p:cNvSpPr txBox="1">
            <a:spLocks/>
          </p:cNvSpPr>
          <p:nvPr/>
        </p:nvSpPr>
        <p:spPr>
          <a:xfrm>
            <a:off x="3390991" y="3994872"/>
            <a:ext cx="2335909" cy="750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en-US" sz="1400" b="1" dirty="0"/>
              <a:t>Regional Accents</a:t>
            </a:r>
          </a:p>
          <a:p>
            <a:pPr marL="0" indent="0">
              <a:buFont typeface="Open Sans"/>
              <a:buNone/>
            </a:pPr>
            <a:r>
              <a:rPr lang="en-US" sz="1400" b="1" dirty="0"/>
              <a:t>Speaking Styles</a:t>
            </a:r>
          </a:p>
        </p:txBody>
      </p:sp>
    </p:spTree>
    <p:extLst>
      <p:ext uri="{BB962C8B-B14F-4D97-AF65-F5344CB8AC3E}">
        <p14:creationId xmlns:p14="http://schemas.microsoft.com/office/powerpoint/2010/main" val="701332495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933</Words>
  <Application>Microsoft Office PowerPoint</Application>
  <PresentationFormat>On-screen Show (16:9)</PresentationFormat>
  <Paragraphs>115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Economica</vt:lpstr>
      <vt:lpstr>Calibri</vt:lpstr>
      <vt:lpstr>Open Sans</vt:lpstr>
      <vt:lpstr>Wingdings</vt:lpstr>
      <vt:lpstr>Pyidaungsu</vt:lpstr>
      <vt:lpstr>Arial</vt:lpstr>
      <vt:lpstr>Times New Roman</vt:lpstr>
      <vt:lpstr>Luxe</vt:lpstr>
      <vt:lpstr>Automatic Speech Recognition (ASR)</vt:lpstr>
      <vt:lpstr>Timeline</vt:lpstr>
      <vt:lpstr>What is Automatic Speech Recognition?</vt:lpstr>
      <vt:lpstr>Applied Areas</vt:lpstr>
      <vt:lpstr>Process of ASR</vt:lpstr>
      <vt:lpstr>Architecture of ASR</vt:lpstr>
      <vt:lpstr>Towards End-to-End RNN Speech Recognition</vt:lpstr>
      <vt:lpstr>PowerPoint Presentation</vt:lpstr>
      <vt:lpstr>Challenges of Myanmar Language in ASR System</vt:lpstr>
      <vt:lpstr>Myanmar Language and Literature Improvement Project (MLLIP)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Speech Recognition (ASR)</dc:title>
  <cp:lastModifiedBy>Administrator</cp:lastModifiedBy>
  <cp:revision>27</cp:revision>
  <dcterms:modified xsi:type="dcterms:W3CDTF">2024-10-13T22:23:29Z</dcterms:modified>
</cp:coreProperties>
</file>